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14"/>
  </p:notesMasterIdLst>
  <p:sldIdLst>
    <p:sldId id="256" r:id="rId2"/>
    <p:sldId id="25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Estilo Mé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Sem Estilo, Tabela com Grelh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68433"/>
  </p:normalViewPr>
  <p:slideViewPr>
    <p:cSldViewPr snapToGrid="0" snapToObjects="1">
      <p:cViewPr varScale="1">
        <p:scale>
          <a:sx n="73" d="100"/>
          <a:sy n="73" d="100"/>
        </p:scale>
        <p:origin x="19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jpg>
</file>

<file path=ppt/media/image3.tiff>
</file>

<file path=ppt/media/image4.tiff>
</file>

<file path=ppt/media/image5.tiff>
</file>

<file path=ppt/media/image6.jp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352D6-038A-1048-89B9-5C92E51D8311}" type="datetimeFigureOut">
              <a:rPr lang="pt-PT" smtClean="0"/>
              <a:t>08/10/18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DC6499-BBF7-4A42-BFCD-9D9F1A169EE4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8086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DC6499-BBF7-4A42-BFCD-9D9F1A169EE4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36424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DC6499-BBF7-4A42-BFCD-9D9F1A169EE4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4868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DC6499-BBF7-4A42-BFCD-9D9F1A169EE4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2281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DC6499-BBF7-4A42-BFCD-9D9F1A169EE4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48190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DC6499-BBF7-4A42-BFCD-9D9F1A169EE4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6416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DC6499-BBF7-4A42-BFCD-9D9F1A169EE4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28869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DC6499-BBF7-4A42-BFCD-9D9F1A169EE4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4122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DC6499-BBF7-4A42-BFCD-9D9F1A169EE4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6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b="1" dirty="0" smtClean="0"/>
              <a:t>Referência:</a:t>
            </a:r>
            <a:r>
              <a:rPr lang="pt-PT" b="1" baseline="0" dirty="0" smtClean="0"/>
              <a:t> </a:t>
            </a:r>
            <a:r>
              <a:rPr lang="pt-PT" dirty="0" err="1" smtClean="0"/>
              <a:t>https</a:t>
            </a:r>
            <a:r>
              <a:rPr lang="pt-PT" dirty="0" smtClean="0"/>
              <a:t>://</a:t>
            </a:r>
            <a:r>
              <a:rPr lang="pt-PT" dirty="0" err="1" smtClean="0"/>
              <a:t>dev.mysql.com</a:t>
            </a:r>
            <a:r>
              <a:rPr lang="pt-PT" dirty="0" smtClean="0"/>
              <a:t>/</a:t>
            </a:r>
            <a:r>
              <a:rPr lang="pt-PT" dirty="0" err="1" smtClean="0"/>
              <a:t>doc</a:t>
            </a:r>
            <a:r>
              <a:rPr lang="pt-PT" dirty="0" smtClean="0"/>
              <a:t>/</a:t>
            </a:r>
            <a:r>
              <a:rPr lang="pt-PT" dirty="0" err="1" smtClean="0"/>
              <a:t>refman</a:t>
            </a:r>
            <a:r>
              <a:rPr lang="pt-PT" dirty="0" smtClean="0"/>
              <a:t>/8.0/</a:t>
            </a:r>
            <a:r>
              <a:rPr lang="pt-PT" dirty="0" err="1" smtClean="0"/>
              <a:t>en</a:t>
            </a:r>
            <a:r>
              <a:rPr lang="pt-PT" dirty="0" smtClean="0"/>
              <a:t>/</a:t>
            </a:r>
            <a:r>
              <a:rPr lang="pt-PT" dirty="0" err="1" smtClean="0"/>
              <a:t>cursors.html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DC6499-BBF7-4A42-BFCD-9D9F1A169EE4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18687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DC6499-BBF7-4A42-BFCD-9D9F1A169EE4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67544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PT" smtClean="0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 smtClean="0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PT" smtClean="0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PT" smtClean="0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PT" smtClean="0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 smtClean="0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 smtClean="0"/>
              <a:t>Arraste a imagem até ao marcador de posição ou clique no ícone para adicionar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 de título do Modelo Global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10/8/18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00015" y="1150364"/>
            <a:ext cx="7315200" cy="1798155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 smtClean="0">
                <a:solidFill>
                  <a:schemeClr val="bg1"/>
                </a:solidFill>
              </a:rPr>
              <a:t>Análise de Dados</a:t>
            </a:r>
            <a:endParaRPr lang="pt-PT" sz="4800" b="1" dirty="0">
              <a:solidFill>
                <a:schemeClr val="bg1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15" y="3143635"/>
            <a:ext cx="7315200" cy="1796694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2</a:t>
            </a:r>
            <a:r>
              <a:rPr lang="pt-PT" b="1" dirty="0" smtClean="0"/>
              <a:t>.ª Aula Prática Laboratorial</a:t>
            </a:r>
          </a:p>
          <a:p>
            <a:pPr algn="ctr"/>
            <a:r>
              <a:rPr lang="pt-PT" b="1" dirty="0" smtClean="0"/>
              <a:t>Mestrado Integrado em Engenharia Informática</a:t>
            </a:r>
          </a:p>
          <a:p>
            <a:pPr algn="ctr"/>
            <a:r>
              <a:rPr lang="pt-PT" b="1" dirty="0" smtClean="0"/>
              <a:t>Ano Letivo 2018/2019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0958" y="1042377"/>
            <a:ext cx="1906142" cy="1906142"/>
          </a:xfrm>
          <a:prstGeom prst="rect">
            <a:avLst/>
          </a:prstGeom>
        </p:spPr>
      </p:pic>
      <p:sp>
        <p:nvSpPr>
          <p:cNvPr id="7" name="Subtítulo 2"/>
          <p:cNvSpPr txBox="1">
            <a:spLocks/>
          </p:cNvSpPr>
          <p:nvPr/>
        </p:nvSpPr>
        <p:spPr>
          <a:xfrm>
            <a:off x="1100015" y="5135445"/>
            <a:ext cx="7315200" cy="914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800" b="1" dirty="0" smtClean="0">
                <a:solidFill>
                  <a:schemeClr val="accent1">
                    <a:lumMod val="50000"/>
                  </a:schemeClr>
                </a:solidFill>
              </a:rPr>
              <a:t>Marisa Esteves</a:t>
            </a:r>
          </a:p>
          <a:p>
            <a:pPr algn="ctr"/>
            <a:r>
              <a:rPr lang="pt-PT" sz="1800" b="1" i="1" dirty="0" smtClean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pt-PT" sz="1800" b="1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t-PT" sz="1800" b="1" i="1" dirty="0" smtClean="0">
                <a:solidFill>
                  <a:schemeClr val="accent1">
                    <a:lumMod val="50000"/>
                  </a:schemeClr>
                </a:solidFill>
              </a:rPr>
              <a:t>de Outubro de 2018</a:t>
            </a:r>
          </a:p>
        </p:txBody>
      </p:sp>
    </p:spTree>
    <p:extLst>
      <p:ext uri="{BB962C8B-B14F-4D97-AF65-F5344CB8AC3E}">
        <p14:creationId xmlns:p14="http://schemas.microsoft.com/office/powerpoint/2010/main" val="179953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3200" dirty="0" err="1" smtClean="0"/>
              <a:t>MySQL</a:t>
            </a:r>
            <a:r>
              <a:rPr lang="pt-PT" sz="3200" dirty="0" smtClean="0"/>
              <a:t/>
            </a:r>
            <a:br>
              <a:rPr lang="pt-PT" sz="3200" dirty="0" smtClean="0"/>
            </a:br>
            <a:r>
              <a:rPr lang="pt-PT" sz="3200" dirty="0" smtClean="0"/>
              <a:t/>
            </a:r>
            <a:br>
              <a:rPr lang="pt-PT" sz="3200" dirty="0" smtClean="0"/>
            </a:br>
            <a:r>
              <a:rPr lang="pt-PT" sz="2000" i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Cursores</a:t>
            </a:r>
            <a:endParaRPr lang="pt-PT" sz="2000" i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9" name="Subtítulo 2"/>
          <p:cNvSpPr txBox="1">
            <a:spLocks/>
          </p:cNvSpPr>
          <p:nvPr/>
        </p:nvSpPr>
        <p:spPr>
          <a:xfrm>
            <a:off x="3869268" y="5984748"/>
            <a:ext cx="7315200" cy="2803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  <a:endParaRPr lang="pt-PT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7" name="Grupo 6"/>
          <p:cNvGrpSpPr/>
          <p:nvPr/>
        </p:nvGrpSpPr>
        <p:grpSpPr>
          <a:xfrm>
            <a:off x="4407669" y="1001852"/>
            <a:ext cx="6238397" cy="4845152"/>
            <a:chOff x="4405375" y="908683"/>
            <a:chExt cx="6238397" cy="4845152"/>
          </a:xfrm>
        </p:grpSpPr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05375" y="908683"/>
              <a:ext cx="6238397" cy="4537375"/>
            </a:xfrm>
            <a:prstGeom prst="rect">
              <a:avLst/>
            </a:prstGeom>
          </p:spPr>
        </p:pic>
        <p:sp>
          <p:nvSpPr>
            <p:cNvPr id="8" name="CaixaDeTexto 7"/>
            <p:cNvSpPr txBox="1"/>
            <p:nvPr/>
          </p:nvSpPr>
          <p:spPr>
            <a:xfrm>
              <a:off x="4917865" y="5446058"/>
              <a:ext cx="52134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PT" sz="1400" b="1" dirty="0" smtClean="0"/>
                <a:t>Figura 6 </a:t>
              </a:r>
              <a:r>
                <a:rPr lang="mr-IN" sz="1400" b="1" dirty="0" smtClean="0"/>
                <a:t>–</a:t>
              </a:r>
              <a:r>
                <a:rPr lang="pt-PT" sz="1400" b="1" dirty="0" smtClean="0"/>
                <a:t> Exemplo de um procedimento com cursores em </a:t>
              </a:r>
              <a:r>
                <a:rPr lang="pt-PT" sz="1400" b="1" dirty="0" err="1" smtClean="0"/>
                <a:t>MySQL</a:t>
              </a:r>
              <a:r>
                <a:rPr lang="pt-PT" sz="1400" b="1" dirty="0" smtClean="0"/>
                <a:t>.</a:t>
              </a:r>
              <a:endParaRPr lang="pt-PT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87642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3200" dirty="0" smtClean="0"/>
              <a:t>Resolução da </a:t>
            </a:r>
            <a:r>
              <a:rPr lang="pt-PT" sz="3200" dirty="0"/>
              <a:t>2</a:t>
            </a:r>
            <a:r>
              <a:rPr lang="pt-PT" sz="3200" dirty="0" smtClean="0"/>
              <a:t>.ª Ficha Prática Laboratorial</a:t>
            </a:r>
            <a:endParaRPr lang="pt-PT" sz="3200" dirty="0"/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3869268" y="5984748"/>
            <a:ext cx="7315200" cy="2803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0362" y="1164805"/>
            <a:ext cx="7273012" cy="451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972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3200" dirty="0" smtClean="0"/>
              <a:t>Resolução da </a:t>
            </a:r>
            <a:r>
              <a:rPr lang="pt-PT" sz="3200" dirty="0"/>
              <a:t>2</a:t>
            </a:r>
            <a:r>
              <a:rPr lang="pt-PT" sz="3200" dirty="0" smtClean="0"/>
              <a:t>.ª Ficha Prática Laboratorial</a:t>
            </a:r>
            <a:endParaRPr lang="pt-PT" sz="3200" dirty="0"/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3869268" y="5984748"/>
            <a:ext cx="7315200" cy="2803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352" y="1895650"/>
            <a:ext cx="7777892" cy="306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78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3200" dirty="0" smtClean="0"/>
              <a:t>Plano de Aula</a:t>
            </a:r>
            <a:endParaRPr lang="pt-PT" sz="320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pt-PT" sz="1800" dirty="0"/>
              <a:t>Contextualização sobre os processos de ETL (</a:t>
            </a:r>
            <a:r>
              <a:rPr lang="pt-PT" sz="1800" i="1" dirty="0"/>
              <a:t>Extract, Transform, Load</a:t>
            </a:r>
            <a:r>
              <a:rPr lang="pt-PT" sz="1800" dirty="0"/>
              <a:t>) e de data </a:t>
            </a:r>
            <a:r>
              <a:rPr lang="pt-PT" sz="1800" dirty="0" err="1"/>
              <a:t>warehousing</a:t>
            </a:r>
            <a:r>
              <a:rPr lang="pt-PT" sz="1800" dirty="0"/>
              <a:t>;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pt-PT" sz="1800" dirty="0"/>
              <a:t>Início da resolução da </a:t>
            </a:r>
            <a:r>
              <a:rPr lang="pt-PT" sz="1800" dirty="0" smtClean="0"/>
              <a:t>2.ª </a:t>
            </a:r>
            <a:r>
              <a:rPr lang="pt-PT" sz="1800" dirty="0"/>
              <a:t>ficha prática laboratorial pelos alunos em grupo.</a:t>
            </a:r>
          </a:p>
        </p:txBody>
      </p:sp>
      <p:sp>
        <p:nvSpPr>
          <p:cNvPr id="7" name="Subtítulo 2"/>
          <p:cNvSpPr txBox="1">
            <a:spLocks/>
          </p:cNvSpPr>
          <p:nvPr/>
        </p:nvSpPr>
        <p:spPr>
          <a:xfrm>
            <a:off x="3869268" y="5984748"/>
            <a:ext cx="7315200" cy="2803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endParaRPr lang="pt-PT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92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3200" dirty="0" smtClean="0"/>
              <a:t>Processo ETL</a:t>
            </a:r>
            <a:br>
              <a:rPr lang="pt-PT" sz="3200" dirty="0" smtClean="0"/>
            </a:br>
            <a:r>
              <a:rPr lang="pt-PT" sz="3200" dirty="0"/>
              <a:t/>
            </a:r>
            <a:br>
              <a:rPr lang="pt-PT" sz="3200" dirty="0"/>
            </a:br>
            <a:r>
              <a:rPr lang="pt-PT" sz="2000" i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Definição</a:t>
            </a:r>
            <a:endParaRPr lang="pt-PT" sz="2000" i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9" name="Subtítulo 2"/>
          <p:cNvSpPr txBox="1">
            <a:spLocks/>
          </p:cNvSpPr>
          <p:nvPr/>
        </p:nvSpPr>
        <p:spPr>
          <a:xfrm>
            <a:off x="3869268" y="5984748"/>
            <a:ext cx="7315200" cy="2803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endParaRPr lang="pt-PT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etângulo Arredondado 3"/>
          <p:cNvSpPr/>
          <p:nvPr/>
        </p:nvSpPr>
        <p:spPr>
          <a:xfrm>
            <a:off x="3936503" y="1810780"/>
            <a:ext cx="7180729" cy="322729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b="1" dirty="0">
                <a:solidFill>
                  <a:schemeClr val="tx2"/>
                </a:solidFill>
              </a:rPr>
              <a:t>O processo ETL (</a:t>
            </a:r>
            <a:r>
              <a:rPr lang="pt-PT" b="1" i="1" dirty="0">
                <a:solidFill>
                  <a:schemeClr val="tx2"/>
                </a:solidFill>
              </a:rPr>
              <a:t>Extract, Transform, Load</a:t>
            </a:r>
            <a:r>
              <a:rPr lang="pt-PT" b="1" dirty="0">
                <a:solidFill>
                  <a:schemeClr val="tx2"/>
                </a:solidFill>
              </a:rPr>
              <a:t>) é um conjunto de processos que inclui a extração de dados de fontes </a:t>
            </a:r>
            <a:r>
              <a:rPr lang="pt-PT" b="1" dirty="0" smtClean="0">
                <a:solidFill>
                  <a:schemeClr val="tx2"/>
                </a:solidFill>
              </a:rPr>
              <a:t>de informação </a:t>
            </a:r>
            <a:r>
              <a:rPr lang="pt-PT" b="1" dirty="0">
                <a:solidFill>
                  <a:schemeClr val="tx2"/>
                </a:solidFill>
              </a:rPr>
              <a:t>internas e </a:t>
            </a:r>
            <a:r>
              <a:rPr lang="pt-PT" b="1" dirty="0" smtClean="0">
                <a:solidFill>
                  <a:schemeClr val="tx2"/>
                </a:solidFill>
              </a:rPr>
              <a:t>externas, podendo estar </a:t>
            </a:r>
            <a:r>
              <a:rPr lang="pt-PT" b="1" dirty="0">
                <a:solidFill>
                  <a:schemeClr val="tx2"/>
                </a:solidFill>
              </a:rPr>
              <a:t>em diferentes formatos, a transformação dos dados de acordo com as necessidades </a:t>
            </a:r>
            <a:r>
              <a:rPr lang="pt-PT" b="1" dirty="0" smtClean="0">
                <a:solidFill>
                  <a:schemeClr val="tx2"/>
                </a:solidFill>
              </a:rPr>
              <a:t>da organização e</a:t>
            </a:r>
            <a:r>
              <a:rPr lang="pt-PT" b="1" dirty="0">
                <a:solidFill>
                  <a:schemeClr val="tx2"/>
                </a:solidFill>
              </a:rPr>
              <a:t>, finalmente, o carregamento dos mesmos numa estrutura de dados, como por exemplo um data </a:t>
            </a:r>
            <a:r>
              <a:rPr lang="pt-PT" b="1" dirty="0" err="1">
                <a:solidFill>
                  <a:schemeClr val="tx2"/>
                </a:solidFill>
              </a:rPr>
              <a:t>mart</a:t>
            </a:r>
            <a:r>
              <a:rPr lang="pt-PT" b="1" dirty="0">
                <a:solidFill>
                  <a:schemeClr val="tx2"/>
                </a:solidFill>
              </a:rPr>
              <a:t> ou um data </a:t>
            </a:r>
            <a:r>
              <a:rPr lang="pt-PT" b="1" dirty="0" err="1">
                <a:solidFill>
                  <a:schemeClr val="tx2"/>
                </a:solidFill>
              </a:rPr>
              <a:t>warehouse</a:t>
            </a:r>
            <a:r>
              <a:rPr lang="pt-PT" b="1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064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3200" dirty="0" smtClean="0"/>
              <a:t>Processo ETL</a:t>
            </a:r>
            <a:br>
              <a:rPr lang="pt-PT" sz="3200" dirty="0" smtClean="0"/>
            </a:br>
            <a:r>
              <a:rPr lang="pt-PT" sz="3200" dirty="0"/>
              <a:t/>
            </a:r>
            <a:br>
              <a:rPr lang="pt-PT" sz="3200" dirty="0"/>
            </a:br>
            <a:r>
              <a:rPr lang="pt-PT" sz="2000" i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Definição</a:t>
            </a:r>
            <a:endParaRPr lang="pt-PT" sz="2000" i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9" name="Subtítulo 2"/>
          <p:cNvSpPr txBox="1">
            <a:spLocks/>
          </p:cNvSpPr>
          <p:nvPr/>
        </p:nvSpPr>
        <p:spPr>
          <a:xfrm>
            <a:off x="3869268" y="5984748"/>
            <a:ext cx="7315200" cy="2803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endParaRPr lang="pt-PT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8" name="Grupo 7"/>
          <p:cNvGrpSpPr/>
          <p:nvPr/>
        </p:nvGrpSpPr>
        <p:grpSpPr>
          <a:xfrm>
            <a:off x="4405407" y="2019826"/>
            <a:ext cx="6242921" cy="2809203"/>
            <a:chOff x="4405407" y="2173715"/>
            <a:chExt cx="6242921" cy="2809203"/>
          </a:xfrm>
        </p:grpSpPr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5407" y="2173715"/>
              <a:ext cx="6242921" cy="2501426"/>
            </a:xfrm>
            <a:prstGeom prst="rect">
              <a:avLst/>
            </a:prstGeom>
          </p:spPr>
        </p:pic>
        <p:sp>
          <p:nvSpPr>
            <p:cNvPr id="7" name="CaixaDeTexto 6"/>
            <p:cNvSpPr txBox="1"/>
            <p:nvPr/>
          </p:nvSpPr>
          <p:spPr>
            <a:xfrm>
              <a:off x="6010265" y="4675141"/>
              <a:ext cx="30332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PT" sz="1400" b="1" dirty="0" smtClean="0"/>
                <a:t>Figura 1 </a:t>
              </a:r>
              <a:r>
                <a:rPr lang="mr-IN" sz="1400" b="1" dirty="0" smtClean="0"/>
                <a:t>–</a:t>
              </a:r>
              <a:r>
                <a:rPr lang="pt-PT" sz="1400" b="1" dirty="0" smtClean="0"/>
                <a:t> Esquema do </a:t>
              </a:r>
              <a:r>
                <a:rPr lang="pt-PT" sz="1400" b="1" dirty="0"/>
                <a:t>p</a:t>
              </a:r>
              <a:r>
                <a:rPr lang="pt-PT" sz="1400" b="1" dirty="0" smtClean="0"/>
                <a:t>rocesso ETL.</a:t>
              </a:r>
              <a:endParaRPr lang="pt-PT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93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3200" dirty="0" smtClean="0"/>
              <a:t>Data </a:t>
            </a:r>
            <a:r>
              <a:rPr lang="pt-PT" sz="3200" dirty="0" err="1" smtClean="0"/>
              <a:t>Warehousing</a:t>
            </a:r>
            <a:r>
              <a:rPr lang="pt-PT" sz="3200" dirty="0" smtClean="0"/>
              <a:t/>
            </a:r>
            <a:br>
              <a:rPr lang="pt-PT" sz="3200" dirty="0" smtClean="0"/>
            </a:br>
            <a:r>
              <a:rPr lang="pt-PT" sz="3200" dirty="0"/>
              <a:t/>
            </a:r>
            <a:br>
              <a:rPr lang="pt-PT" sz="3200" dirty="0"/>
            </a:br>
            <a:r>
              <a:rPr lang="pt-PT" sz="2000" i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Definição</a:t>
            </a:r>
            <a:endParaRPr lang="pt-PT" sz="2000" i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9" name="Subtítulo 2"/>
          <p:cNvSpPr txBox="1">
            <a:spLocks/>
          </p:cNvSpPr>
          <p:nvPr/>
        </p:nvSpPr>
        <p:spPr>
          <a:xfrm>
            <a:off x="3869268" y="5984748"/>
            <a:ext cx="7315200" cy="2803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  <a:endParaRPr lang="pt-PT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tângulo Arredondado 6"/>
          <p:cNvSpPr/>
          <p:nvPr/>
        </p:nvSpPr>
        <p:spPr>
          <a:xfrm>
            <a:off x="3936503" y="1810780"/>
            <a:ext cx="7180729" cy="322729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b="1" dirty="0" smtClean="0">
                <a:solidFill>
                  <a:schemeClr val="tx2"/>
                </a:solidFill>
              </a:rPr>
              <a:t>O processo de data </a:t>
            </a:r>
            <a:r>
              <a:rPr lang="pt-PT" b="1" dirty="0" err="1">
                <a:solidFill>
                  <a:schemeClr val="tx2"/>
                </a:solidFill>
              </a:rPr>
              <a:t>warehousing</a:t>
            </a:r>
            <a:r>
              <a:rPr lang="pt-PT" b="1" dirty="0">
                <a:solidFill>
                  <a:schemeClr val="tx2"/>
                </a:solidFill>
              </a:rPr>
              <a:t> enfatiza à recolha de dados de </a:t>
            </a:r>
            <a:r>
              <a:rPr lang="pt-PT" b="1">
                <a:solidFill>
                  <a:schemeClr val="tx2"/>
                </a:solidFill>
              </a:rPr>
              <a:t>diversas </a:t>
            </a:r>
            <a:r>
              <a:rPr lang="pt-PT" b="1" smtClean="0">
                <a:solidFill>
                  <a:schemeClr val="tx2"/>
                </a:solidFill>
              </a:rPr>
              <a:t>fontes através </a:t>
            </a:r>
            <a:r>
              <a:rPr lang="pt-PT" b="1" dirty="0">
                <a:solidFill>
                  <a:schemeClr val="tx2"/>
                </a:solidFill>
              </a:rPr>
              <a:t>do processo ETL (</a:t>
            </a:r>
            <a:r>
              <a:rPr lang="pt-PT" b="1" i="1" dirty="0">
                <a:solidFill>
                  <a:schemeClr val="tx2"/>
                </a:solidFill>
              </a:rPr>
              <a:t>Extract, Transform, Load</a:t>
            </a:r>
            <a:r>
              <a:rPr lang="pt-PT" b="1" dirty="0">
                <a:solidFill>
                  <a:schemeClr val="tx2"/>
                </a:solidFill>
              </a:rPr>
              <a:t>), correspondendo à construção de data </a:t>
            </a:r>
            <a:r>
              <a:rPr lang="pt-PT" b="1" dirty="0" err="1">
                <a:solidFill>
                  <a:schemeClr val="tx2"/>
                </a:solidFill>
              </a:rPr>
              <a:t>warehouses</a:t>
            </a:r>
            <a:r>
              <a:rPr lang="pt-PT" b="1" dirty="0">
                <a:solidFill>
                  <a:schemeClr val="tx2"/>
                </a:solidFill>
              </a:rPr>
              <a:t> e/ou data </a:t>
            </a:r>
            <a:r>
              <a:rPr lang="pt-PT" b="1" dirty="0" err="1">
                <a:solidFill>
                  <a:schemeClr val="tx2"/>
                </a:solidFill>
              </a:rPr>
              <a:t>marts</a:t>
            </a:r>
            <a:r>
              <a:rPr lang="pt-PT" b="1" dirty="0">
                <a:solidFill>
                  <a:schemeClr val="tx2"/>
                </a:solidFill>
              </a:rPr>
              <a:t>, para aceder e analisar a informação de </a:t>
            </a:r>
            <a:r>
              <a:rPr lang="pt-PT" b="1" dirty="0" smtClean="0">
                <a:solidFill>
                  <a:schemeClr val="tx2"/>
                </a:solidFill>
              </a:rPr>
              <a:t>forma útil</a:t>
            </a:r>
            <a:r>
              <a:rPr lang="pt-PT" b="1" dirty="0">
                <a:solidFill>
                  <a:schemeClr val="tx2"/>
                </a:solidFill>
              </a:rPr>
              <a:t>. Os dados extraídos são processados, formatados e consolidados numa estrutura de dados única para facilitar essencialmente a análise de dados.</a:t>
            </a:r>
          </a:p>
        </p:txBody>
      </p:sp>
    </p:spTree>
    <p:extLst>
      <p:ext uri="{BB962C8B-B14F-4D97-AF65-F5344CB8AC3E}">
        <p14:creationId xmlns:p14="http://schemas.microsoft.com/office/powerpoint/2010/main" val="438683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3200" dirty="0" smtClean="0"/>
              <a:t>Data </a:t>
            </a:r>
            <a:r>
              <a:rPr lang="pt-PT" sz="3200" dirty="0" err="1" smtClean="0"/>
              <a:t>Warehousing</a:t>
            </a:r>
            <a:r>
              <a:rPr lang="pt-PT" sz="3200" dirty="0" smtClean="0"/>
              <a:t/>
            </a:r>
            <a:br>
              <a:rPr lang="pt-PT" sz="3200" dirty="0" smtClean="0"/>
            </a:br>
            <a:r>
              <a:rPr lang="pt-PT" sz="3200" dirty="0" smtClean="0"/>
              <a:t/>
            </a:r>
            <a:br>
              <a:rPr lang="pt-PT" sz="3200" dirty="0" smtClean="0"/>
            </a:br>
            <a:r>
              <a:rPr lang="pt-PT" sz="2000" i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Definição</a:t>
            </a:r>
            <a:endParaRPr lang="pt-PT" sz="2000" i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9" name="Subtítulo 2"/>
          <p:cNvSpPr txBox="1">
            <a:spLocks/>
          </p:cNvSpPr>
          <p:nvPr/>
        </p:nvSpPr>
        <p:spPr>
          <a:xfrm>
            <a:off x="3869268" y="5984748"/>
            <a:ext cx="7315200" cy="2803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  <a:endParaRPr lang="pt-PT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" name="Grupo 3"/>
          <p:cNvGrpSpPr/>
          <p:nvPr/>
        </p:nvGrpSpPr>
        <p:grpSpPr>
          <a:xfrm>
            <a:off x="3633935" y="2125746"/>
            <a:ext cx="7785866" cy="2597363"/>
            <a:chOff x="3633935" y="2279635"/>
            <a:chExt cx="7785866" cy="2597363"/>
          </a:xfrm>
        </p:grpSpPr>
        <p:pic>
          <p:nvPicPr>
            <p:cNvPr id="7" name="Imagem 6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3633935" y="2279635"/>
              <a:ext cx="7785866" cy="2289586"/>
            </a:xfrm>
            <a:prstGeom prst="rect">
              <a:avLst/>
            </a:prstGeom>
          </p:spPr>
        </p:pic>
        <p:sp>
          <p:nvSpPr>
            <p:cNvPr id="8" name="CaixaDeTexto 7"/>
            <p:cNvSpPr txBox="1"/>
            <p:nvPr/>
          </p:nvSpPr>
          <p:spPr>
            <a:xfrm>
              <a:off x="5356434" y="4569221"/>
              <a:ext cx="43408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PT" sz="1400" b="1" dirty="0" smtClean="0"/>
                <a:t>Figura 2 </a:t>
              </a:r>
              <a:r>
                <a:rPr lang="mr-IN" sz="1400" b="1" dirty="0" smtClean="0"/>
                <a:t>–</a:t>
              </a:r>
              <a:r>
                <a:rPr lang="pt-PT" sz="1400" b="1" dirty="0" smtClean="0"/>
                <a:t> Esquema do processo de data </a:t>
              </a:r>
              <a:r>
                <a:rPr lang="pt-PT" sz="1400" b="1" dirty="0" err="1" smtClean="0"/>
                <a:t>warehousing</a:t>
              </a:r>
              <a:r>
                <a:rPr lang="pt-PT" sz="1400" b="1" dirty="0" smtClean="0"/>
                <a:t>.</a:t>
              </a:r>
              <a:endParaRPr lang="pt-PT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0628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3200" dirty="0" smtClean="0"/>
              <a:t>Data </a:t>
            </a:r>
            <a:r>
              <a:rPr lang="pt-PT" sz="3200" dirty="0" err="1" smtClean="0"/>
              <a:t>Warehousing</a:t>
            </a:r>
            <a:r>
              <a:rPr lang="pt-PT" sz="3200" dirty="0" smtClean="0"/>
              <a:t/>
            </a:r>
            <a:br>
              <a:rPr lang="pt-PT" sz="3200" dirty="0" smtClean="0"/>
            </a:br>
            <a:r>
              <a:rPr lang="pt-PT" sz="3200" dirty="0" smtClean="0"/>
              <a:t/>
            </a:r>
            <a:br>
              <a:rPr lang="pt-PT" sz="3200" dirty="0" smtClean="0"/>
            </a:br>
            <a:r>
              <a:rPr lang="pt-PT" sz="2000" i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 </a:t>
            </a:r>
            <a:r>
              <a:rPr lang="pt-PT" sz="2000" i="1" dirty="0" err="1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Warehouse</a:t>
            </a:r>
            <a:r>
              <a:rPr lang="pt-PT" sz="2000" i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 vs. Data </a:t>
            </a:r>
            <a:r>
              <a:rPr lang="pt-PT" sz="2000" i="1" dirty="0" err="1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Mart</a:t>
            </a:r>
            <a:endParaRPr lang="pt-PT" sz="2000" i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9" name="Subtítulo 2"/>
          <p:cNvSpPr txBox="1">
            <a:spLocks/>
          </p:cNvSpPr>
          <p:nvPr/>
        </p:nvSpPr>
        <p:spPr>
          <a:xfrm>
            <a:off x="3869268" y="5984748"/>
            <a:ext cx="7315200" cy="2803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  <a:endParaRPr lang="pt-PT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" name="Grupo 4"/>
          <p:cNvGrpSpPr/>
          <p:nvPr/>
        </p:nvGrpSpPr>
        <p:grpSpPr>
          <a:xfrm>
            <a:off x="4383618" y="1924339"/>
            <a:ext cx="6286500" cy="3000177"/>
            <a:chOff x="4383618" y="1778000"/>
            <a:chExt cx="6286500" cy="3000177"/>
          </a:xfrm>
        </p:grpSpPr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83618" y="1778000"/>
              <a:ext cx="6286500" cy="2692400"/>
            </a:xfrm>
            <a:prstGeom prst="rect">
              <a:avLst/>
            </a:prstGeom>
          </p:spPr>
        </p:pic>
        <p:sp>
          <p:nvSpPr>
            <p:cNvPr id="9" name="CaixaDeTexto 8"/>
            <p:cNvSpPr txBox="1"/>
            <p:nvPr/>
          </p:nvSpPr>
          <p:spPr>
            <a:xfrm>
              <a:off x="5814348" y="4470400"/>
              <a:ext cx="34250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PT" sz="1400" b="1" dirty="0" smtClean="0"/>
                <a:t>Figura 3 </a:t>
              </a:r>
              <a:r>
                <a:rPr lang="mr-IN" sz="1400" b="1" dirty="0" smtClean="0"/>
                <a:t>–</a:t>
              </a:r>
              <a:r>
                <a:rPr lang="pt-PT" sz="1400" b="1" dirty="0" smtClean="0"/>
                <a:t> Data </a:t>
              </a:r>
              <a:r>
                <a:rPr lang="pt-PT" sz="1400" b="1" dirty="0" err="1" smtClean="0"/>
                <a:t>warehouse</a:t>
              </a:r>
              <a:r>
                <a:rPr lang="pt-PT" sz="1400" b="1" dirty="0" smtClean="0"/>
                <a:t> vs. Data </a:t>
              </a:r>
              <a:r>
                <a:rPr lang="pt-PT" sz="1400" b="1" dirty="0" err="1" smtClean="0"/>
                <a:t>marts</a:t>
              </a:r>
              <a:r>
                <a:rPr lang="pt-PT" sz="1400" b="1" dirty="0" smtClean="0"/>
                <a:t>.</a:t>
              </a:r>
              <a:endParaRPr lang="pt-PT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079703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3200" dirty="0" smtClean="0"/>
              <a:t>Data </a:t>
            </a:r>
            <a:r>
              <a:rPr lang="pt-PT" sz="3200" dirty="0" err="1" smtClean="0"/>
              <a:t>Warehousing</a:t>
            </a:r>
            <a:r>
              <a:rPr lang="pt-PT" sz="3200" dirty="0" smtClean="0"/>
              <a:t/>
            </a:r>
            <a:br>
              <a:rPr lang="pt-PT" sz="3200" dirty="0" smtClean="0"/>
            </a:br>
            <a:r>
              <a:rPr lang="pt-PT" sz="3200" dirty="0" smtClean="0"/>
              <a:t/>
            </a:r>
            <a:br>
              <a:rPr lang="pt-PT" sz="3200" dirty="0" smtClean="0"/>
            </a:br>
            <a:r>
              <a:rPr lang="pt-PT" sz="2000" i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Modelo Dimensional </a:t>
            </a:r>
            <a:r>
              <a:rPr lang="mr-IN" sz="2000" i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–</a:t>
            </a:r>
            <a:r>
              <a:rPr lang="pt-PT" sz="2000" i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 Esquema em Estrela vs. Esquema em Floco de Neve</a:t>
            </a:r>
            <a:endParaRPr lang="pt-PT" sz="2000" i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9" name="Subtítulo 2"/>
          <p:cNvSpPr txBox="1">
            <a:spLocks/>
          </p:cNvSpPr>
          <p:nvPr/>
        </p:nvSpPr>
        <p:spPr>
          <a:xfrm>
            <a:off x="3869268" y="5984748"/>
            <a:ext cx="7315200" cy="2803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  <a:endParaRPr lang="pt-PT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" name="Grupo 4"/>
          <p:cNvGrpSpPr/>
          <p:nvPr/>
        </p:nvGrpSpPr>
        <p:grpSpPr>
          <a:xfrm>
            <a:off x="4528299" y="1695415"/>
            <a:ext cx="5997138" cy="3458025"/>
            <a:chOff x="4531909" y="1615799"/>
            <a:chExt cx="5997138" cy="3458025"/>
          </a:xfrm>
        </p:grpSpPr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31909" y="1615799"/>
              <a:ext cx="5997138" cy="3150248"/>
            </a:xfrm>
            <a:prstGeom prst="rect">
              <a:avLst/>
            </a:prstGeom>
            <a:ln w="19050">
              <a:solidFill>
                <a:schemeClr val="tx2"/>
              </a:solidFill>
            </a:ln>
          </p:spPr>
        </p:pic>
        <p:sp>
          <p:nvSpPr>
            <p:cNvPr id="9" name="CaixaDeTexto 8"/>
            <p:cNvSpPr txBox="1"/>
            <p:nvPr/>
          </p:nvSpPr>
          <p:spPr>
            <a:xfrm>
              <a:off x="5050613" y="4766047"/>
              <a:ext cx="49525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PT" sz="1400" b="1" dirty="0" smtClean="0"/>
                <a:t>Figura 4 </a:t>
              </a:r>
              <a:r>
                <a:rPr lang="mr-IN" sz="1400" b="1" dirty="0" smtClean="0"/>
                <a:t>–</a:t>
              </a:r>
              <a:r>
                <a:rPr lang="pt-PT" sz="1400" b="1" dirty="0" smtClean="0"/>
                <a:t> Esquema em estrela vs. Esquema em Floco de Neve.</a:t>
              </a:r>
              <a:endParaRPr lang="pt-PT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03166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3200" dirty="0" err="1" smtClean="0"/>
              <a:t>MySQL</a:t>
            </a:r>
            <a:r>
              <a:rPr lang="pt-PT" sz="3200" dirty="0" smtClean="0"/>
              <a:t/>
            </a:r>
            <a:br>
              <a:rPr lang="pt-PT" sz="3200" dirty="0" smtClean="0"/>
            </a:br>
            <a:r>
              <a:rPr lang="pt-PT" sz="3200" dirty="0" smtClean="0"/>
              <a:t/>
            </a:r>
            <a:br>
              <a:rPr lang="pt-PT" sz="3200" dirty="0" smtClean="0"/>
            </a:br>
            <a:r>
              <a:rPr lang="pt-PT" sz="2000" i="1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Cursores</a:t>
            </a:r>
            <a:endParaRPr lang="pt-PT" sz="2000" i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9" name="Subtítulo 2"/>
          <p:cNvSpPr txBox="1">
            <a:spLocks/>
          </p:cNvSpPr>
          <p:nvPr/>
        </p:nvSpPr>
        <p:spPr>
          <a:xfrm>
            <a:off x="3869268" y="5984748"/>
            <a:ext cx="7315200" cy="2803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  <a:endParaRPr lang="pt-PT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" name="Grupo 4"/>
          <p:cNvGrpSpPr/>
          <p:nvPr/>
        </p:nvGrpSpPr>
        <p:grpSpPr>
          <a:xfrm>
            <a:off x="3855503" y="2668034"/>
            <a:ext cx="7342729" cy="1512788"/>
            <a:chOff x="3855503" y="2391658"/>
            <a:chExt cx="7342729" cy="1512788"/>
          </a:xfrm>
        </p:grpSpPr>
        <p:pic>
          <p:nvPicPr>
            <p:cNvPr id="4" name="Imagem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5503" y="2391658"/>
              <a:ext cx="7342729" cy="1358900"/>
            </a:xfrm>
            <a:prstGeom prst="rect">
              <a:avLst/>
            </a:prstGeom>
          </p:spPr>
        </p:pic>
        <p:sp>
          <p:nvSpPr>
            <p:cNvPr id="6" name="CaixaDeTexto 5"/>
            <p:cNvSpPr txBox="1"/>
            <p:nvPr/>
          </p:nvSpPr>
          <p:spPr>
            <a:xfrm>
              <a:off x="5175197" y="3596669"/>
              <a:ext cx="47033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PT" sz="1400" b="1" dirty="0" smtClean="0"/>
                <a:t>Figura 5 </a:t>
              </a:r>
              <a:r>
                <a:rPr lang="mr-IN" sz="1400" b="1" dirty="0" smtClean="0"/>
                <a:t>–</a:t>
              </a:r>
              <a:r>
                <a:rPr lang="pt-PT" sz="1400" b="1" dirty="0" smtClean="0"/>
                <a:t> Modo de funcionamento de cursores em </a:t>
              </a:r>
              <a:r>
                <a:rPr lang="pt-PT" sz="1400" b="1" dirty="0" err="1" smtClean="0"/>
                <a:t>MySQL</a:t>
              </a:r>
              <a:r>
                <a:rPr lang="pt-PT" sz="1400" b="1" dirty="0" smtClean="0"/>
                <a:t>.</a:t>
              </a:r>
              <a:endParaRPr lang="pt-PT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1398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ldura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1998</TotalTime>
  <Words>309</Words>
  <Application>Microsoft Macintosh PowerPoint</Application>
  <PresentationFormat>Ecrã Panorâmico</PresentationFormat>
  <Paragraphs>49</Paragraphs>
  <Slides>12</Slides>
  <Notes>10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8" baseType="lpstr">
      <vt:lpstr>Calibri</vt:lpstr>
      <vt:lpstr>Franklin Gothic Book</vt:lpstr>
      <vt:lpstr>Franklin Gothic Medium</vt:lpstr>
      <vt:lpstr>Mangal</vt:lpstr>
      <vt:lpstr>Wingdings 2</vt:lpstr>
      <vt:lpstr>Moldura</vt:lpstr>
      <vt:lpstr>Análise de Dados</vt:lpstr>
      <vt:lpstr>Plano de Aula</vt:lpstr>
      <vt:lpstr>Processo ETL  Definição</vt:lpstr>
      <vt:lpstr>Processo ETL  Definição</vt:lpstr>
      <vt:lpstr>Data Warehousing  Definição</vt:lpstr>
      <vt:lpstr>Data Warehousing  Definição</vt:lpstr>
      <vt:lpstr>Data Warehousing  Data Warehouse vs. Data Mart</vt:lpstr>
      <vt:lpstr>Data Warehousing  Modelo Dimensional – Esquema em Estrela vs. Esquema em Floco de Neve</vt:lpstr>
      <vt:lpstr>MySQL  Cursores</vt:lpstr>
      <vt:lpstr>MySQL  Cursores</vt:lpstr>
      <vt:lpstr>Resolução da 2.ª Ficha Prática Laboratorial</vt:lpstr>
      <vt:lpstr>Resolução da 2.ª Ficha Prática Laboratorial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Bases de Dados Clínicas e de Gestão Hospitalar</dc:title>
  <dc:creator>Utilizador do Microsoft Office</dc:creator>
  <cp:lastModifiedBy>Utilizador do Microsoft Office</cp:lastModifiedBy>
  <cp:revision>125</cp:revision>
  <dcterms:created xsi:type="dcterms:W3CDTF">2018-01-29T19:41:39Z</dcterms:created>
  <dcterms:modified xsi:type="dcterms:W3CDTF">2018-10-08T17:36:08Z</dcterms:modified>
</cp:coreProperties>
</file>

<file path=docProps/thumbnail.jpeg>
</file>